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/>
  <p:notesSz cx="5143500" cy="91440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pos="288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 panose="020B0604020202020204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 panose="020B0604020202020204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 panose="020B0604020202020204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 panose="020B0604020202020204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 panose="020B0604020202020204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634092" y="1476373"/>
            <a:ext cx="4216207" cy="14852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8000"/>
              </a:lnSpc>
              <a:spcBef>
                <a:spcPts val="375"/>
              </a:spcBef>
              <a:buNone/>
              <a:defRPr/>
            </a:pPr>
            <a:r>
              <a:rPr lang="en-US" sz="3900" b="1" spc="144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自习室预约小程序</a:t>
            </a:r>
            <a:r>
              <a:rPr lang="zh-CN" altLang="en-US" sz="3900" b="1" spc="144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的设计与实现</a:t>
            </a:r>
            <a:endParaRPr lang="zh-CN" altLang="en-US" sz="3900" b="1" spc="144">
              <a:solidFill>
                <a:srgbClr val="24436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2"/>
          <p:cNvSpPr/>
          <p:nvPr/>
        </p:nvSpPr>
        <p:spPr bwMode="auto">
          <a:xfrm>
            <a:off x="634092" y="3644477"/>
            <a:ext cx="1835758" cy="4159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3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汇报人: XX</a:t>
            </a:r>
            <a:endParaRPr lang="en-US" sz="1450"/>
          </a:p>
        </p:txBody>
      </p:sp>
      <p:sp>
        <p:nvSpPr>
          <p:cNvPr id="5" name="Shape 3"/>
          <p:cNvSpPr/>
          <p:nvPr/>
        </p:nvSpPr>
        <p:spPr bwMode="auto">
          <a:xfrm>
            <a:off x="750872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8989"/>
          </a:solidFill>
        </p:spPr>
      </p:sp>
      <p:sp>
        <p:nvSpPr>
          <p:cNvPr id="6" name="Shape 4"/>
          <p:cNvSpPr/>
          <p:nvPr/>
        </p:nvSpPr>
        <p:spPr bwMode="auto">
          <a:xfrm>
            <a:off x="1104349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D8F1FF"/>
          </a:solidFill>
        </p:spPr>
      </p:sp>
      <p:sp>
        <p:nvSpPr>
          <p:cNvPr id="7" name="Shape 5"/>
          <p:cNvSpPr/>
          <p:nvPr/>
        </p:nvSpPr>
        <p:spPr bwMode="auto">
          <a:xfrm>
            <a:off x="1457827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DB41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MySQL数据库使用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 extrusionOk="0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5" name="Shape 3"/>
          <p:cNvSpPr/>
          <p:nvPr/>
        </p:nvSpPr>
        <p:spPr bwMode="auto">
          <a:xfrm rot="-8099999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6" name="Shape 4"/>
          <p:cNvSpPr/>
          <p:nvPr/>
        </p:nvSpPr>
        <p:spPr bwMode="auto"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7" name="Shape 5"/>
          <p:cNvSpPr/>
          <p:nvPr/>
        </p:nvSpPr>
        <p:spPr bwMode="auto">
          <a:xfrm rot="-8099999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8" name="Shape 6"/>
          <p:cNvSpPr/>
          <p:nvPr/>
        </p:nvSpPr>
        <p:spPr bwMode="auto">
          <a:xfrm rot="-8099999">
            <a:off x="8148184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9" name="Text 7"/>
          <p:cNvSpPr/>
          <p:nvPr/>
        </p:nvSpPr>
        <p:spPr bwMode="auto">
          <a:xfrm>
            <a:off x="834307" y="1323749"/>
            <a:ext cx="2845133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数据存储核心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3586576" y="1099566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MySQL在本系统中扮演着数据存储的核心角色，负责安全、高效地管理用户信息、座位状态和预约记录等关键数据，确保系统运行的数据基础稳固可靠。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834307" y="2409000"/>
            <a:ext cx="2531059" cy="59318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数据一致性与安全性保障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3586576" y="2248391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通过使用MySQL数据库，系统能够保证数据的一致性和安全性，有效防止数据丢失或被非法访问，为用户提供了一个安全可靠的自习室预约环境。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834307" y="3434022"/>
            <a:ext cx="2530145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系统高效运行的基石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3586576" y="3263375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MySQL的稳定性和可靠性为系统的高效运行提供了坚实的基础，使得系统能够快速响应用户的查询和操作请求，提升用户体验。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B/S结构说明</a:t>
            </a:r>
            <a:endParaRPr lang="en-US" sz="1450"/>
          </a:p>
        </p:txBody>
      </p:sp>
      <p:pic>
        <p:nvPicPr>
          <p:cNvPr id="3" name="Image 0" descr="https://sgw-dx.xf-yun.com/api/v1/sparkdesk/_1739958977676ed4edeab89914f0aa61037d4097f3010.jpg?authorization=c2ltcGxlLWp3dCBhaz1zcGFya2Rlc2s4MDAwMDAwMDAwMDE7ZXhwPTMzMTY3NTg5Nzc7YWxnbz1obWFjLXNoYTI1NjtzaWc9WDFLM0dXVFdWbVU4MHBFN2pKT3A0TUxWckxqR2JZeDEvV3FkWmpkM0duZz0=&amp;x_location=7YfmxI7B7uKO7jlRxIftd60ue5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B/S结构定义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B/S结构，即Browser/Server（浏览器/服务器）结构，是一种网络架构模式。在这种模式下，用户通过浏览器访问服务器上的应用程序，而不需要安装任何额外的软件。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 bwMode="auto"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自习室预约系统应用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 bwMode="auto"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在您提供的文档中，自习室预约系统采用了B/S结构，这意味着用户可以通过微信小程序（作为客户端）访问由Java语言和SSM框架构建的后端服务（作为服务器）。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 bwMode="auto"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B/S结构优势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这种结构简化了客户端的负担，因为大部分处理工作都在服务器端完成。同时，它也使得系统易于维护和扩展，提高了用户体验，因为用户无需安装任何软件即可使用系统。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系统需求分析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设计目标概述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 extrusionOk="0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5" name="Shape 3"/>
          <p:cNvSpPr/>
          <p:nvPr/>
        </p:nvSpPr>
        <p:spPr bwMode="auto">
          <a:xfrm rot="-8099999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6" name="Shape 4"/>
          <p:cNvSpPr/>
          <p:nvPr/>
        </p:nvSpPr>
        <p:spPr bwMode="auto"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7" name="Shape 5"/>
          <p:cNvSpPr/>
          <p:nvPr/>
        </p:nvSpPr>
        <p:spPr bwMode="auto">
          <a:xfrm rot="-8099999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8" name="Shape 6"/>
          <p:cNvSpPr/>
          <p:nvPr/>
        </p:nvSpPr>
        <p:spPr bwMode="auto">
          <a:xfrm rot="-8099999">
            <a:off x="8148184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9" name="Text 7"/>
          <p:cNvSpPr/>
          <p:nvPr/>
        </p:nvSpPr>
        <p:spPr bwMode="auto">
          <a:xfrm>
            <a:off x="834307" y="1323749"/>
            <a:ext cx="2845133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自习室预约小程序开发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3586576" y="1099566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本项目旨在利用Java和MySQL数据库技术，构建一个自习室预约小程序，实现在线查看空闲情况、预约等功能，提升学习空间管理效率。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834307" y="2409000"/>
            <a:ext cx="2531059" cy="59318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系统功能需求分析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3586576" y="2248391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针对用户需求，小程序将包含自习室预约、用户管理、失物招领及论坛交流等核心功能，确保用户能便捷地使用各项服务，增强用户体验。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834307" y="3434022"/>
            <a:ext cx="2530145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技术选型与架构设计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3586576" y="3263375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项目采用Java语言配合SSM框架进行开发，选用高性能的MySQL数据库存储数据，并基于B/S模式设计网络架构，以实现跨平台访问和高效运行。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可行性分析要点</a:t>
            </a:r>
            <a:endParaRPr lang="en-US" sz="1450"/>
          </a:p>
        </p:txBody>
      </p:sp>
      <p:pic>
        <p:nvPicPr>
          <p:cNvPr id="3" name="Image 0" descr="https://sgw-dx.xf-yun.com/api/v1/sparkdesk/_1739958999510cc458df71d6b456fac3331aaee394e42.jpg?authorization=c2ltcGxlLWp3dCBhaz1zcGFya2Rlc2s4MDAwMDAwMDAwMDE7ZXhwPTMzMTY3NTg5OTk7YWxnbz1obWFjLXNoYTI1NjtzaWc9YTRwM1E5RTZ5QnQxdzBPNVN5OTFFTHhlVytlQytjQmJzSWxtTDlzbkd4WT0=&amp;x_location=7YfmxI7B7uKO7jlRxIftd60ue5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技术可行性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作为前端开发工具，具有跨平台、易传播、低开发成本等特点，适合快速构建和发布应用。Java语言结合SSM框架用于后端开发，提供了依赖注入、面向切面编程、MVC架构和持久层框架等技术支持，确保了系统的高效性和可维护性。MySQL数据库作为数据存储核心，以其高性能、可靠性和易用性满足系统的数据管理需求。</a:t>
            </a:r>
            <a:endParaRPr lang="en-US" sz="1450"/>
          </a:p>
        </p:txBody>
      </p:sp>
      <p:pic>
        <p:nvPicPr>
          <p:cNvPr id="6" name="Image 1" descr="https://sgw-dx.xf-yun.com/api/v1/sparkdesk/_173995900221580380367da284d44820337389e0abdee.jpg?authorization=c2ltcGxlLWp3dCBhaz1zcGFya2Rlc2s4MDAwMDAwMDAwMDE7ZXhwPTMzMTY3NTkwMDI7YWxnbz1obWFjLXNoYTI1NjtzaWc9eWlwYVFUbGRHamxvcDh6ckR4VFJYNzd3b3luc0Jmc3lNMGxBNEFxTXEzVT0=&amp;x_location=7YfmxI7B7uKO7jlRxIftd60ue5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经济可行性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开发一套高效的自习室预约管理系统，能够提升自习室的管理效率，减少资源浪费，提高座位利用率，从而节约成本。通过数字化手段优化资源配置，降低人力管理成本，提高服务质量，增强用户满意度。</a:t>
            </a:r>
            <a:endParaRPr lang="en-US" sz="1450"/>
          </a:p>
        </p:txBody>
      </p:sp>
      <p:pic>
        <p:nvPicPr>
          <p:cNvPr id="9" name="Image 2" descr="https://sgw-dx.xf-yun.com/api/v1/sparkdesk/_1739959005467ddea1b9e1bdc44b1ad5994c99a54deba.jpg?authorization=c2ltcGxlLWp3dCBhaz1zcGFya2Rlc2s4MDAwMDAwMDAwMDE7ZXhwPTMzMTY3NTkwMDU7YWxnbz1obWFjLXNoYTI1NjtzaWc9bUxxUU5CbFVyY1ZzR0lSM2Q4bkhYOERvYm95YWY1TDBPd1RXU3EzNTFLUT0=&amp;x_location=7YfmxI7B7uKO7jlRxIftd60ue5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操作与法律可行性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充分考虑用户体验，界面简洁直观，用户可以通过微信小程序快速登录、查看自习室状态并完成预约操作。管理员可以通过后台管理系统轻松配置自习室资源、调整座位分配策略，实现科学合理的调度和管理。同时，系统遵循相关法律法规，保护用户隐私和数据安全，确保用户信息的合法收集、存储和使用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UML用例流程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 bwMode="auto"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>
            <a:off x="1589474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 bwMode="auto">
          <a:xfrm>
            <a:off x="686714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管理员用例图</a:t>
            </a:r>
            <a:endParaRPr lang="en-US" sz="1450"/>
          </a:p>
        </p:txBody>
      </p:sp>
      <p:sp>
        <p:nvSpPr>
          <p:cNvPr id="8" name="Shape 6"/>
          <p:cNvSpPr/>
          <p:nvPr/>
        </p:nvSpPr>
        <p:spPr bwMode="auto"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9" name="Shape 7"/>
          <p:cNvSpPr/>
          <p:nvPr/>
        </p:nvSpPr>
        <p:spPr bwMode="auto"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10" name="Text 8"/>
          <p:cNvSpPr/>
          <p:nvPr/>
        </p:nvSpPr>
        <p:spPr bwMode="auto">
          <a:xfrm>
            <a:off x="750722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管理员用例图展示了管理员在自习室预约小程序中的各项功能，包括登录、管理用户信息、管理自习室信息、查看预约情况和发布公告等。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3385109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用户用例图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6061558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UML用例流程的重要性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3449117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用户用例图展示了用户在自习室预约小程序中的各项功能，包括注册、登录、预约自习室、查看预约记录、取消预约和提交反馈意见等。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6125566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UML用例流程为自习室预约小程序的开发提供了清晰的指导，确保系统能够满足用户需求，提高开发效率和质量。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640994" y="1048069"/>
            <a:ext cx="679728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3349080" y="1048069"/>
            <a:ext cx="709960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8" name="Shape 16"/>
          <p:cNvSpPr/>
          <p:nvPr/>
        </p:nvSpPr>
        <p:spPr bwMode="auto"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 bwMode="auto">
          <a:xfrm>
            <a:off x="6016304" y="1048069"/>
            <a:ext cx="723664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20" name="Shape 18"/>
          <p:cNvSpPr/>
          <p:nvPr/>
        </p:nvSpPr>
        <p:spPr bwMode="auto"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21" name="Shape 19"/>
          <p:cNvSpPr/>
          <p:nvPr/>
        </p:nvSpPr>
        <p:spPr bwMode="auto"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 bwMode="auto"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23" name="Shape 21"/>
          <p:cNvSpPr/>
          <p:nvPr/>
        </p:nvSpPr>
        <p:spPr bwMode="auto"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系统设计与实现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功能模块设计</a:t>
            </a:r>
            <a:endParaRPr lang="en-US" sz="1450"/>
          </a:p>
        </p:txBody>
      </p:sp>
      <p:pic>
        <p:nvPicPr>
          <p:cNvPr id="3" name="Image 0" descr="https://sgw-dx.xf-yun.com/api/v1/sparkdesk/_1739959022128e115a5429b2048dd818153bc5282d2f9.jpg?authorization=c2ltcGxlLWp3dCBhaz1zcGFya2Rlc2s4MDAwMDAwMDAwMDE7ZXhwPTMzMTY3NTkwMjI7YWxnbz1obWFjLXNoYTI1NjtzaWc9MVdBeWkranh3anhnaDBZMVhuZ25vcm85cE5wbnl6dDZzY29rVnhub0Rraz0=&amp;x_location=7YfmxI7B7uKO7jlRxIftd60ue5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用户管理模块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用户管理模块负责用户的注册、登录和个人信息维护，确保用户信息的安全性和隐私性，提供全面的管理功能，帮助用户快速完成预约操作。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 bwMode="auto"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自习室管理模块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 bwMode="auto"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自习室管理模块允许管理员对自习室的类型、座位布局进行灵活配置，提高自习室资源的利用效率，支持对自习室类型和座位的灵活配置。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 bwMode="auto"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预约管理模块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预约管理模块是系统的核心功能之一，用户可以查看自习室的空闲座位，选择适合自己的座位并进行预约，提供在线预约和实时监控功能。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数据库概念设计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1528754" y="1041561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4" name="Shape 2"/>
          <p:cNvSpPr/>
          <p:nvPr/>
        </p:nvSpPr>
        <p:spPr bwMode="auto">
          <a:xfrm>
            <a:off x="5687275" y="1041561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5" name="Shape 3"/>
          <p:cNvSpPr/>
          <p:nvPr/>
        </p:nvSpPr>
        <p:spPr bwMode="auto">
          <a:xfrm>
            <a:off x="3542750" y="2852974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Text 4"/>
          <p:cNvSpPr/>
          <p:nvPr/>
        </p:nvSpPr>
        <p:spPr bwMode="auto">
          <a:xfrm>
            <a:off x="1890784" y="896569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数据库表的设计</a:t>
            </a:r>
            <a:endParaRPr lang="en-US" sz="1450"/>
          </a:p>
        </p:txBody>
      </p:sp>
      <p:pic>
        <p:nvPicPr>
          <p:cNvPr id="7" name="Image 0" descr="https://sgw-dx.xf-yun.com/api/v1/sparkdesk/_17399590299448e11986c52494cd3890cf8c8b2daded9.jpg?authorization=c2ltcGxlLWp3dCBhaz1zcGFya2Rlc2s4MDAwMDAwMDAwMDE7ZXhwPTMzMTY3NTkwMjk7YWxnbz1obWFjLXNoYTI1NjtzaWc9Uzl3d2tHR2U4K2JsaVgzK2FidmloVE1iNVBsZ3lQZW9DWEFyWXF3WXNWWT0=&amp;x_location=7YfmxI7B7uKO7jlRxIftd60ue5D="/>
          <p:cNvPicPr>
            <a:picLocks noChangeAspect="1"/>
          </p:cNvPicPr>
          <p:nvPr/>
        </p:nvPicPr>
        <p:blipFill>
          <a:blip r:embed="rId2"/>
          <a:srcRect l="21910" r="21909"/>
          <a:stretch>
            <a:fillRect/>
          </a:stretch>
        </p:blipFill>
        <p:spPr bwMode="auto">
          <a:xfrm>
            <a:off x="498274" y="1041561"/>
            <a:ext cx="1392512" cy="1392512"/>
          </a:xfrm>
          <a:prstGeom prst="ellipse">
            <a:avLst/>
          </a:prstGeom>
        </p:spPr>
      </p:pic>
      <p:sp>
        <p:nvSpPr>
          <p:cNvPr id="8" name="Text 5"/>
          <p:cNvSpPr/>
          <p:nvPr/>
        </p:nvSpPr>
        <p:spPr bwMode="auto">
          <a:xfrm>
            <a:off x="1890784" y="1291590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数据库表的设计是构建自习室预约系统的基础，包括用户表、自习室表和预约记录表，这些表格存储了系统运行所需的关键数据。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6049307" y="896569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数据库表之间的关系</a:t>
            </a:r>
            <a:endParaRPr lang="en-US" sz="1450"/>
          </a:p>
        </p:txBody>
      </p:sp>
      <p:pic>
        <p:nvPicPr>
          <p:cNvPr id="10" name="Image 1" descr="https://sgw-dx.xf-yun.com/api/v1/sparkdesk/_173995903267380a90c49bdc74a51acbe4c7434d432c9.jpg?authorization=c2ltcGxlLWp3dCBhaz1zcGFya2Rlc2s4MDAwMDAwMDAwMDE7ZXhwPTMzMTY3NTkwMzI7YWxnbz1obWFjLXNoYTI1NjtzaWc9QnlZSDBIelM0WDh3YnBiZkkra1I5d1haa3pwKzV2YWtYejA0M1R4MmhiOD0=&amp;x_location=7YfmxI7B7uKO7jlRxIftd60ue5D="/>
          <p:cNvPicPr>
            <a:picLocks noChangeAspect="1"/>
          </p:cNvPicPr>
          <p:nvPr/>
        </p:nvPicPr>
        <p:blipFill>
          <a:blip r:embed="rId3"/>
          <a:srcRect l="21910" r="21909"/>
          <a:stretch>
            <a:fillRect/>
          </a:stretch>
        </p:blipFill>
        <p:spPr bwMode="auto">
          <a:xfrm>
            <a:off x="4656795" y="1041561"/>
            <a:ext cx="1392512" cy="1392512"/>
          </a:xfrm>
          <a:prstGeom prst="ellipse">
            <a:avLst/>
          </a:prstGeom>
        </p:spPr>
      </p:pic>
      <p:sp>
        <p:nvSpPr>
          <p:cNvPr id="11" name="Text 7"/>
          <p:cNvSpPr/>
          <p:nvPr/>
        </p:nvSpPr>
        <p:spPr bwMode="auto">
          <a:xfrm>
            <a:off x="6049307" y="1291590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在自习室预约系统中，用户与预约记录之间存在一对多的关系，而自习室与预约记录之间则是多对一的关系，这种设计优化了座位分配策略。</a:t>
            </a:r>
            <a:endParaRPr lang="en-US" sz="1450"/>
          </a:p>
        </p:txBody>
      </p:sp>
      <p:sp>
        <p:nvSpPr>
          <p:cNvPr id="12" name="Text 8"/>
          <p:cNvSpPr/>
          <p:nvPr/>
        </p:nvSpPr>
        <p:spPr bwMode="auto">
          <a:xfrm>
            <a:off x="3904782" y="2707982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数据库设计的目标</a:t>
            </a:r>
            <a:endParaRPr lang="en-US" sz="1450"/>
          </a:p>
        </p:txBody>
      </p:sp>
      <p:pic>
        <p:nvPicPr>
          <p:cNvPr id="13" name="Image 2" descr="https://sgw-dx.xf-yun.com/api/v1/sparkdesk/_173995903553473206c97d54243c4aace61e765eb4be6.jpg?authorization=c2ltcGxlLWp3dCBhaz1zcGFya2Rlc2s4MDAwMDAwMDAwMDE7ZXhwPTMzMTY3NTkwMzU7YWxnbz1obWFjLXNoYTI1NjtzaWc9blZWZUFHYVVTYzdvWGl0ODNqaVpiRFpiS3FwMisvOXM1TEVFeHY4dFlTWT0=&amp;x_location=7YfmxI7B7uKO7jlRxIftd60ue5D="/>
          <p:cNvPicPr>
            <a:picLocks noChangeAspect="1"/>
          </p:cNvPicPr>
          <p:nvPr/>
        </p:nvPicPr>
        <p:blipFill>
          <a:blip r:embed="rId4"/>
          <a:srcRect l="21910" r="21909"/>
          <a:stretch>
            <a:fillRect/>
          </a:stretch>
        </p:blipFill>
        <p:spPr bwMode="auto">
          <a:xfrm>
            <a:off x="2512271" y="2852974"/>
            <a:ext cx="1392512" cy="1392512"/>
          </a:xfrm>
          <a:prstGeom prst="ellipse">
            <a:avLst/>
          </a:prstGeom>
        </p:spPr>
      </p:pic>
      <p:sp>
        <p:nvSpPr>
          <p:cNvPr id="14" name="Text 9"/>
          <p:cNvSpPr/>
          <p:nvPr/>
        </p:nvSpPr>
        <p:spPr bwMode="auto">
          <a:xfrm>
            <a:off x="3904782" y="3103003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数据库设计旨在实现高效性、一致性和可扩展性，确保系统在高并发情况下快速响应，同时为未来的功能扩展和数据增长做好准备。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小程序前台开发</a:t>
            </a:r>
            <a:endParaRPr lang="en-US" sz="1450"/>
          </a:p>
        </p:txBody>
      </p:sp>
      <p:pic>
        <p:nvPicPr>
          <p:cNvPr id="3" name="Image 0" descr="https://sgw-dx.xf-yun.com/api/v1/sparkdesk/_1739959033836a1989537e219483ca8f0bd70f34b9584.jpg?authorization=c2ltcGxlLWp3dCBhaz1zcGFya2Rlc2s4MDAwMDAwMDAwMDE7ZXhwPTMzMTY3NTkwMzM7YWxnbz1obWFjLXNoYTI1NjtzaWc9MjBzY1E4VWh1NUdUYUQwUVh1Qzg3YmtKcEJVMXVYMW4xZmYxMzFQOU5FUT0=&amp;x_location=7YfmxI7B7uKO7jlRxIftd60ue5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5593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用户登录和注册功能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24788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首页简洁直观，集成用户管理模块，方便用户查看座位状态、预约操作及个人信息维护，提高使用便利性。</a:t>
            </a:r>
            <a:endParaRPr lang="en-US" sz="1450"/>
          </a:p>
        </p:txBody>
      </p:sp>
      <p:pic>
        <p:nvPicPr>
          <p:cNvPr id="6" name="Image 1" descr="https://sgw-dx.xf-yun.com/api/v1/sparkdesk/_1739959037221db9f99b3a23a4df484222db83dabccde.jpg?authorization=c2ltcGxlLWp3dCBhaz1zcGFya2Rlc2s4MDAwMDAwMDAwMDE7ZXhwPTMzMTY3NTkwMzc7YWxnbz1obWFjLXNoYTI1NjtzaWc9VXN6ZDRXUFVhRFRqWjFJK1dzc0ZGWHphOW1FRFBoL2NkWlppVmdzR1B1RT0=&amp;x_location=7YfmxI7B7uKO7jlRxIftd60ue5D="/>
          <p:cNvPicPr>
            <a:picLocks noChangeAspect="1"/>
          </p:cNvPicPr>
          <p:nvPr/>
        </p:nvPicPr>
        <p:blipFill>
          <a:blip r:embed="rId3"/>
          <a:srcRect l="154" r="153"/>
          <a:stretch>
            <a:fillRect/>
          </a:stretch>
        </p:blipFill>
        <p:spPr bwMode="auto"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24788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首页与用户中心设计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6031158" y="1290078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论坛功能促进学习交流，分类明确；签到信息管理确保预约有效性，减少资源浪费，提升自习室服务质量。</a:t>
            </a:r>
            <a:endParaRPr lang="en-US" sz="1450"/>
          </a:p>
        </p:txBody>
      </p:sp>
      <p:pic>
        <p:nvPicPr>
          <p:cNvPr id="9" name="Image 2" descr="https://sgw-dx.xf-yun.com/api/v1/sparkdesk/_1739959040539640107087f514e14bbdb8a932c264b38.jpg?authorization=c2ltcGxlLWp3dCBhaz1zcGFya2Rlc2s4MDAwMDAwMDAwMDE7ZXhwPTMzMTY3NTkwNDA7YWxnbz1obWFjLXNoYTI1NjtzaWc9ekJpTkxrakVsTVVLb1RmRERuK3FIOENzL0RlSkh4ZUlyeHpITHF5NzdJST0=&amp;x_location=7YfmxI7B7uKO7jlRxIftd60ue5D="/>
          <p:cNvPicPr>
            <a:picLocks noChangeAspect="1"/>
          </p:cNvPicPr>
          <p:nvPr/>
        </p:nvPicPr>
        <p:blipFill>
          <a:blip r:embed="rId4"/>
          <a:srcRect l="154" r="153"/>
          <a:stretch>
            <a:fillRect/>
          </a:stretch>
        </p:blipFill>
        <p:spPr bwMode="auto"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6031158" y="826507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论坛互动与签到管理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5593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小程序提供微信快速登录，简化注册流程，用户可便捷访问系统并查看自习室状态，极大提升用户体验。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2415396" y="424488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4750" b="1">
                <a:solidFill>
                  <a:srgbClr val="24436B">
                    <a:alpha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34023" y="685104"/>
            <a:ext cx="167595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1520202" y="1810315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课题背景与意义</a:t>
            </a:r>
            <a:endParaRPr lang="en-US" sz="1450"/>
          </a:p>
        </p:txBody>
      </p:sp>
      <p:sp>
        <p:nvSpPr>
          <p:cNvPr id="5" name="Text 3"/>
          <p:cNvSpPr/>
          <p:nvPr/>
        </p:nvSpPr>
        <p:spPr bwMode="auto">
          <a:xfrm>
            <a:off x="966844" y="1762353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6" name="Text 4"/>
          <p:cNvSpPr/>
          <p:nvPr/>
        </p:nvSpPr>
        <p:spPr bwMode="auto">
          <a:xfrm>
            <a:off x="5334968" y="1810315"/>
            <a:ext cx="3236855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关键技术介绍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4781610" y="1762353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1520354" y="2438812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系统需求分析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966996" y="239085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5334846" y="2438812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系统设计与实现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4781488" y="239085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1520281" y="3067310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系统测试与评估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966924" y="301934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5334846" y="3067310"/>
            <a:ext cx="323697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结论与展望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4781488" y="301934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管理员功能实现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447956" y="1929366"/>
            <a:ext cx="8248087" cy="2346713"/>
          </a:xfrm>
          <a:custGeom>
            <a:avLst/>
            <a:gdLst/>
            <a:ahLst/>
            <a:cxnLst/>
            <a:rect l="l" t="t" r="r" b="b"/>
            <a:pathLst>
              <a:path w="8248087" h="2346713" extrusionOk="0">
                <a:moveTo>
                  <a:pt x="293339" y="0"/>
                </a:moveTo>
                <a:moveTo>
                  <a:pt x="293339" y="0"/>
                </a:moveTo>
                <a:lnTo>
                  <a:pt x="7954748" y="0"/>
                </a:lnTo>
                <a:quadBezTo>
                  <a:pt x="8248087" y="0"/>
                  <a:pt x="8248087" y="293339"/>
                </a:quadBezTo>
                <a:lnTo>
                  <a:pt x="8248087" y="2053374"/>
                </a:lnTo>
                <a:quadBezTo>
                  <a:pt x="8248087" y="2346713"/>
                  <a:pt x="7954748" y="2346713"/>
                </a:quadBezTo>
                <a:lnTo>
                  <a:pt x="293339" y="2346713"/>
                </a:lnTo>
                <a:quadBezTo>
                  <a:pt x="0" y="2346713"/>
                  <a:pt x="0" y="2053374"/>
                </a:quadBezTo>
                <a:lnTo>
                  <a:pt x="0" y="293339"/>
                </a:lnTo>
                <a:quadBezTo>
                  <a:pt x="0" y="0"/>
                  <a:pt x="293339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19050">
            <a:solidFill>
              <a:srgbClr val="24436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1139" y="867420"/>
            <a:ext cx="914400" cy="9144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 flipH="1">
            <a:off x="1126739" y="867420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 bwMode="auto">
          <a:xfrm>
            <a:off x="1636445" y="995436"/>
            <a:ext cx="784215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31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7" name="Shape 3"/>
          <p:cNvSpPr/>
          <p:nvPr/>
        </p:nvSpPr>
        <p:spPr bwMode="auto">
          <a:xfrm>
            <a:off x="1745836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8" name="Shape 4"/>
          <p:cNvSpPr/>
          <p:nvPr/>
        </p:nvSpPr>
        <p:spPr bwMode="auto">
          <a:xfrm>
            <a:off x="1949699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9" name="Shape 5"/>
          <p:cNvSpPr/>
          <p:nvPr/>
        </p:nvSpPr>
        <p:spPr bwMode="auto">
          <a:xfrm>
            <a:off x="2153562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10" name="Text 6"/>
          <p:cNvSpPr/>
          <p:nvPr/>
        </p:nvSpPr>
        <p:spPr bwMode="auto">
          <a:xfrm>
            <a:off x="825904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用户管理</a:t>
            </a:r>
            <a:endParaRPr lang="en-US" sz="1450"/>
          </a:p>
        </p:txBody>
      </p:sp>
      <p:sp>
        <p:nvSpPr>
          <p:cNvPr id="11" name="Text 7"/>
          <p:cNvSpPr/>
          <p:nvPr/>
        </p:nvSpPr>
        <p:spPr bwMode="auto">
          <a:xfrm>
            <a:off x="825904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管理员通过后台系统对用户进行增删改查操作，包括添加新用户、删除用户、修改用户信息和查询用户详情，确保用户数据的准确性和完整性。</a:t>
            </a:r>
            <a:endParaRPr lang="en-US" sz="145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72000" y="867420"/>
            <a:ext cx="914400" cy="91440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flipH="1">
            <a:off x="3657600" y="867420"/>
            <a:ext cx="914400" cy="914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 bwMode="auto">
          <a:xfrm>
            <a:off x="4152608" y="995436"/>
            <a:ext cx="849850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31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5" name="Text 9"/>
          <p:cNvSpPr/>
          <p:nvPr/>
        </p:nvSpPr>
        <p:spPr bwMode="auto">
          <a:xfrm>
            <a:off x="3356765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权限控制</a:t>
            </a:r>
            <a:endParaRPr lang="en-US" sz="1450"/>
          </a:p>
        </p:txBody>
      </p:sp>
      <p:sp>
        <p:nvSpPr>
          <p:cNvPr id="16" name="Text 10"/>
          <p:cNvSpPr/>
          <p:nvPr/>
        </p:nvSpPr>
        <p:spPr bwMode="auto">
          <a:xfrm>
            <a:off x="3356765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系统实行分级管理，分为普通用户和管理员两类，管理员具有最高管理权限，负责管理系统资源信息、调整内容及动态规划，保障系统安全运行。</a:t>
            </a:r>
            <a:endParaRPr lang="en-US" sz="145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7102861" y="867420"/>
            <a:ext cx="914400" cy="91440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 flipH="1">
            <a:off x="6188461" y="867420"/>
            <a:ext cx="914400" cy="914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 bwMode="auto">
          <a:xfrm>
            <a:off x="6676289" y="995436"/>
            <a:ext cx="817032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31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20" name="Text 12"/>
          <p:cNvSpPr/>
          <p:nvPr/>
        </p:nvSpPr>
        <p:spPr bwMode="auto">
          <a:xfrm>
            <a:off x="5887626" y="20457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内容管理与安全性</a:t>
            </a:r>
            <a:endParaRPr lang="en-US" sz="1450"/>
          </a:p>
        </p:txBody>
      </p:sp>
      <p:sp>
        <p:nvSpPr>
          <p:cNvPr id="21" name="Text 13"/>
          <p:cNvSpPr/>
          <p:nvPr/>
        </p:nvSpPr>
        <p:spPr bwMode="auto">
          <a:xfrm>
            <a:off x="5887626" y="2448069"/>
            <a:ext cx="2430470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管理员可以管理系统中的内容，如公告信息、失物招领等，同时系统提供多层次的安全机制，包括用户认证、权限控制、加密连接等，确保数据的安全性和完整性。</a:t>
            </a:r>
            <a:endParaRPr lang="en-US" sz="1450"/>
          </a:p>
        </p:txBody>
      </p:sp>
      <p:sp>
        <p:nvSpPr>
          <p:cNvPr id="22" name="Shape 14"/>
          <p:cNvSpPr/>
          <p:nvPr/>
        </p:nvSpPr>
        <p:spPr bwMode="auto">
          <a:xfrm>
            <a:off x="4276697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3" name="Shape 15"/>
          <p:cNvSpPr/>
          <p:nvPr/>
        </p:nvSpPr>
        <p:spPr bwMode="auto">
          <a:xfrm>
            <a:off x="4480560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24" name="Shape 16"/>
          <p:cNvSpPr/>
          <p:nvPr/>
        </p:nvSpPr>
        <p:spPr bwMode="auto">
          <a:xfrm>
            <a:off x="4684423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5" name="Shape 17"/>
          <p:cNvSpPr/>
          <p:nvPr/>
        </p:nvSpPr>
        <p:spPr bwMode="auto">
          <a:xfrm>
            <a:off x="6807558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  <p:sp>
        <p:nvSpPr>
          <p:cNvPr id="26" name="Shape 18"/>
          <p:cNvSpPr/>
          <p:nvPr/>
        </p:nvSpPr>
        <p:spPr bwMode="auto">
          <a:xfrm>
            <a:off x="7011421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27" name="Shape 19"/>
          <p:cNvSpPr/>
          <p:nvPr/>
        </p:nvSpPr>
        <p:spPr bwMode="auto">
          <a:xfrm>
            <a:off x="7215284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系统测试与评估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测试目的方法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1528754" y="1041561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4" name="Shape 2"/>
          <p:cNvSpPr/>
          <p:nvPr/>
        </p:nvSpPr>
        <p:spPr bwMode="auto">
          <a:xfrm>
            <a:off x="5687275" y="1041561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5" name="Shape 3"/>
          <p:cNvSpPr/>
          <p:nvPr/>
        </p:nvSpPr>
        <p:spPr bwMode="auto">
          <a:xfrm>
            <a:off x="3542750" y="2852974"/>
            <a:ext cx="362032" cy="362032"/>
          </a:xfrm>
          <a:custGeom>
            <a:avLst/>
            <a:gdLst/>
            <a:ahLst/>
            <a:cxnLst/>
            <a:rect l="l" t="t" r="r" b="b"/>
            <a:pathLst>
              <a:path w="362032" h="362032" extrusionOk="0">
                <a:moveTo>
                  <a:pt x="181016" y="0"/>
                </a:moveTo>
                <a:moveTo>
                  <a:pt x="181016" y="0"/>
                </a:moveTo>
                <a:cubicBezTo>
                  <a:pt x="280921" y="0"/>
                  <a:pt x="362032" y="81111"/>
                  <a:pt x="362032" y="181016"/>
                </a:cubicBezTo>
                <a:cubicBezTo>
                  <a:pt x="362032" y="280921"/>
                  <a:pt x="280921" y="362032"/>
                  <a:pt x="181016" y="362032"/>
                </a:cubicBezTo>
                <a:cubicBezTo>
                  <a:pt x="81111" y="362032"/>
                  <a:pt x="0" y="280921"/>
                  <a:pt x="0" y="181016"/>
                </a:cubicBezTo>
                <a:cubicBezTo>
                  <a:pt x="0" y="81111"/>
                  <a:pt x="81111" y="0"/>
                  <a:pt x="18101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Text 4"/>
          <p:cNvSpPr/>
          <p:nvPr/>
        </p:nvSpPr>
        <p:spPr bwMode="auto">
          <a:xfrm>
            <a:off x="1890784" y="896569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测试目的概述</a:t>
            </a:r>
            <a:endParaRPr lang="en-US" sz="1450"/>
          </a:p>
        </p:txBody>
      </p:sp>
      <p:pic>
        <p:nvPicPr>
          <p:cNvPr id="7" name="Image 0" descr="https://sgw-dx.xf-yun.com/api/v1/sparkdesk/_173995904149094d47aa35d4b45a6a167bf2d20143ac2.jpg?authorization=c2ltcGxlLWp3dCBhaz1zcGFya2Rlc2s4MDAwMDAwMDAwMDE7ZXhwPTMzMTY3NTkwNDE7YWxnbz1obWFjLXNoYTI1NjtzaWc9ZU8rQjRhN3Q4bmhxdlphWWdIUnR6RGtZN3lqcDhWRHNCWVVYUjRwaU5qUT0=&amp;x_location=7YfmxI7B7uKO7jlRxIftd60ue5D="/>
          <p:cNvPicPr>
            <a:picLocks noChangeAspect="1"/>
          </p:cNvPicPr>
          <p:nvPr/>
        </p:nvPicPr>
        <p:blipFill>
          <a:blip r:embed="rId2"/>
          <a:srcRect l="21910" r="21909"/>
          <a:stretch>
            <a:fillRect/>
          </a:stretch>
        </p:blipFill>
        <p:spPr bwMode="auto">
          <a:xfrm>
            <a:off x="498274" y="1041561"/>
            <a:ext cx="1392512" cy="1392512"/>
          </a:xfrm>
          <a:prstGeom prst="ellipse">
            <a:avLst/>
          </a:prstGeom>
        </p:spPr>
      </p:pic>
      <p:sp>
        <p:nvSpPr>
          <p:cNvPr id="8" name="Text 5"/>
          <p:cNvSpPr/>
          <p:nvPr/>
        </p:nvSpPr>
        <p:spPr bwMode="auto">
          <a:xfrm>
            <a:off x="1890784" y="1291590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测试的主要目的是确保软件或系统满足预定的需求和标准，通过模拟真实世界的操作环境来发现潜在的缺陷和问题，从而提高产品质量。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6049307" y="896569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测试方法选择</a:t>
            </a:r>
            <a:endParaRPr lang="en-US" sz="1450"/>
          </a:p>
        </p:txBody>
      </p:sp>
      <p:pic>
        <p:nvPicPr>
          <p:cNvPr id="10" name="Image 1" descr="https://sgw-dx.xf-yun.com/api/v1/sparkdesk/_173995904414270601fbb15b54d44a6e0cf8576cf2c79.jpg?authorization=c2ltcGxlLWp3dCBhaz1zcGFya2Rlc2s4MDAwMDAwMDAwMDE7ZXhwPTMzMTY3NTkwNDQ7YWxnbz1obWFjLXNoYTI1NjtzaWc9K3dWcWpKdUNkVGhRNlpHdHUyY2xNY3U5WnNydkJES1F3eWVBRXEwRUZNcz0=&amp;x_location=7YfmxI7B7uKO7jlRxIftd60ue5D="/>
          <p:cNvPicPr>
            <a:picLocks noChangeAspect="1"/>
          </p:cNvPicPr>
          <p:nvPr/>
        </p:nvPicPr>
        <p:blipFill>
          <a:blip r:embed="rId3"/>
          <a:srcRect l="21910" r="21909"/>
          <a:stretch>
            <a:fillRect/>
          </a:stretch>
        </p:blipFill>
        <p:spPr bwMode="auto">
          <a:xfrm>
            <a:off x="4656795" y="1041561"/>
            <a:ext cx="1392512" cy="1392512"/>
          </a:xfrm>
          <a:prstGeom prst="ellipse">
            <a:avLst/>
          </a:prstGeom>
        </p:spPr>
      </p:pic>
      <p:sp>
        <p:nvSpPr>
          <p:cNvPr id="11" name="Text 7"/>
          <p:cNvSpPr/>
          <p:nvPr/>
        </p:nvSpPr>
        <p:spPr bwMode="auto">
          <a:xfrm>
            <a:off x="6049307" y="1291590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根据项目需求和资源情况选择合适的测试方法至关重要，包括单元测试、集成测试、系统测试等，每种方法都有其特定的应用场景和优势。</a:t>
            </a:r>
            <a:endParaRPr lang="en-US" sz="1450"/>
          </a:p>
        </p:txBody>
      </p:sp>
      <p:sp>
        <p:nvSpPr>
          <p:cNvPr id="12" name="Text 8"/>
          <p:cNvSpPr/>
          <p:nvPr/>
        </p:nvSpPr>
        <p:spPr bwMode="auto">
          <a:xfrm>
            <a:off x="3904782" y="2707982"/>
            <a:ext cx="2428566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测试效果评估</a:t>
            </a:r>
            <a:endParaRPr lang="en-US" sz="1450"/>
          </a:p>
        </p:txBody>
      </p:sp>
      <p:pic>
        <p:nvPicPr>
          <p:cNvPr id="13" name="Image 2" descr="https://sgw-dx.xf-yun.com/api/v1/sparkdesk/_173995904731686058ad609d64ebf9aa88c9e0d523585.jpg?authorization=c2ltcGxlLWp3dCBhaz1zcGFya2Rlc2s4MDAwMDAwMDAwMDE7ZXhwPTMzMTY3NTkwNDc7YWxnbz1obWFjLXNoYTI1NjtzaWc9eEtTQzBzbEhCMEdqWWpXVzFJTkZmUTBlb2UrVkJlWGhNQjMrUTlieFBzRT0=&amp;x_location=7YfmxI7B7uKO7jlRxIftd60ue5D="/>
          <p:cNvPicPr>
            <a:picLocks noChangeAspect="1"/>
          </p:cNvPicPr>
          <p:nvPr/>
        </p:nvPicPr>
        <p:blipFill>
          <a:blip r:embed="rId4"/>
          <a:srcRect l="21910" r="21909"/>
          <a:stretch>
            <a:fillRect/>
          </a:stretch>
        </p:blipFill>
        <p:spPr bwMode="auto">
          <a:xfrm>
            <a:off x="2512271" y="2852974"/>
            <a:ext cx="1392512" cy="1392512"/>
          </a:xfrm>
          <a:prstGeom prst="ellipse">
            <a:avLst/>
          </a:prstGeom>
        </p:spPr>
      </p:pic>
      <p:sp>
        <p:nvSpPr>
          <p:cNvPr id="14" name="Text 9"/>
          <p:cNvSpPr/>
          <p:nvPr/>
        </p:nvSpPr>
        <p:spPr bwMode="auto">
          <a:xfrm>
            <a:off x="3904782" y="3103003"/>
            <a:ext cx="242856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测试完成后需要对结果进行详细分析，评估测试的覆盖率和有效性，确定是否达到预期目标，为后续的产品改进提供依据。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部分测试用例</a:t>
            </a:r>
            <a:endParaRPr lang="en-US" sz="1450"/>
          </a:p>
        </p:txBody>
      </p:sp>
      <p:pic>
        <p:nvPicPr>
          <p:cNvPr id="3" name="Image 0" descr="https://sgw-dx.xf-yun.com/api/v1/sparkdesk/1600593683_fm9ont1721702941887-01709398541764393.png?authorization=c2ltcGxlLWp3dCBhaz1zcGFya2Rlc2s4MDAwMDAwMDAwMDE7ZXhwPTMyOTg1MDI5NDI7YWxnbz1obWFjLXNoYTI1NjtzaWc9YlBnV1pOdjhqZnhwRldiUmUyTmJFUENOV1pMaGFpdEVmbHdBbWd3OXRCdz0=&amp;x_location=7YfmxI7B7uKO7jlRxIftd6eZdo=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测试用例设计原则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测试用例的设计应遵循明确、简洁和可重复的原则，确保每个用例都能独立验证特定的功能或需求，同时覆盖所有可能的使用场景。</a:t>
            </a:r>
            <a:endParaRPr lang="en-US" sz="1450"/>
          </a:p>
        </p:txBody>
      </p:sp>
      <p:pic>
        <p:nvPicPr>
          <p:cNvPr id="6" name="Image 1" descr="https://sgw-dx.xf-yun.com/api/v1/sparkdesk/_173995904913742ad8fac414c4dbb9d2dea43370ccd35.jpg?authorization=c2ltcGxlLWp3dCBhaz1zcGFya2Rlc2s4MDAwMDAwMDAwMDE7ZXhwPTMzMTY3NTkwNDk7YWxnbz1obWFjLXNoYTI1NjtzaWc9RTAvdS9IUHpNNlUxZEZZQmV5QkRoOXB3TFdvdDdqZlVlbjZia1dSZkFLVT0=&amp;x_location=7YfmxI7B7uKO7jlRxIftd60ue5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边界条件测试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边界条件测试专注于输入值的极限情况，如最小值、最大值和临界点，以确保软件在极端条件下的稳定性和可靠性。</a:t>
            </a:r>
            <a:endParaRPr lang="en-US" sz="1450"/>
          </a:p>
        </p:txBody>
      </p:sp>
      <p:pic>
        <p:nvPicPr>
          <p:cNvPr id="9" name="Image 2" descr="https://sgw-dx.xf-yun.com/api/v1/sparkdesk/_17399590518705fcc063d534a4a69bebfc5d2a144f3aa.jpg?authorization=c2ltcGxlLWp3dCBhaz1zcGFya2Rlc2s4MDAwMDAwMDAwMDE7ZXhwPTMzMTY3NTkwNTE7YWxnbz1obWFjLXNoYTI1NjtzaWc9ZFdKalM2eHk1OEl5dHlQcEt2V2RoUHVCUEJ2QXpNamZ6YUJ1VkhLOUZIaz0=&amp;x_location=7YfmxI7B7uKO7jlRxIftd60ue5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异常处理能力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通过模拟错误输入、系统故障等异常情况，测试用例评估软件的异常处理能力，确保其在面对意外情况时能够优雅地恢复或提示用户。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存在问题待解决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2743200" y="1025863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问题识别不足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2743200" y="1368172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在当前的工作或项目管理中，往往未能准确识别出所有潜在的问题，导致解决方案无法全面覆盖，影响了项目的整体进度和质量。</a:t>
            </a:r>
            <a:endParaRPr lang="en-US" sz="1450"/>
          </a:p>
        </p:txBody>
      </p:sp>
      <p:sp>
        <p:nvSpPr>
          <p:cNvPr id="5" name="Text 3"/>
          <p:cNvSpPr/>
          <p:nvPr/>
        </p:nvSpPr>
        <p:spPr bwMode="auto">
          <a:xfrm>
            <a:off x="522707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缺乏有效沟通</a:t>
            </a:r>
            <a:endParaRPr lang="en-US" sz="1450"/>
          </a:p>
        </p:txBody>
      </p:sp>
      <p:sp>
        <p:nvSpPr>
          <p:cNvPr id="6" name="Text 4"/>
          <p:cNvSpPr/>
          <p:nvPr/>
        </p:nvSpPr>
        <p:spPr bwMode="auto">
          <a:xfrm>
            <a:off x="522707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团队成员之间以及与相关利益方的沟通不畅，是导致问题待解决状态持续存在的一个重要原因，有效的沟通机制对于问题的及时发现和解决至关重要。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4963692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资源分配不合理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4963692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在面对多个待解决问题时，资源的分配往往不够合理，导致关键问题得不到足够的关注和资源支持，从而延缓了问题的解决进程。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结论与展望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项目成果总结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 extrusionOk="0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 bwMode="auto"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 extrusionOk="0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 bwMode="auto">
          <a:xfrm>
            <a:off x="646623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extrusionOk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 bwMode="auto"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Shape 6"/>
          <p:cNvSpPr/>
          <p:nvPr/>
        </p:nvSpPr>
        <p:spPr bwMode="auto"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9" name="Shape 7"/>
          <p:cNvSpPr/>
          <p:nvPr/>
        </p:nvSpPr>
        <p:spPr bwMode="auto"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extrusionOk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 bwMode="auto"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1" name="Shape 9"/>
          <p:cNvSpPr/>
          <p:nvPr/>
        </p:nvSpPr>
        <p:spPr bwMode="auto"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 extrusionOk="0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 bwMode="auto">
          <a:xfrm>
            <a:off x="646623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3" name="Text 11"/>
          <p:cNvSpPr/>
          <p:nvPr/>
        </p:nvSpPr>
        <p:spPr bwMode="auto">
          <a:xfrm>
            <a:off x="646623" y="1105962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7940859" y="1984508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646623" y="2862421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16" name="Text 14"/>
          <p:cNvSpPr/>
          <p:nvPr/>
        </p:nvSpPr>
        <p:spPr bwMode="auto">
          <a:xfrm>
            <a:off x="1203141" y="957284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微信小程序预约系统开发</a:t>
            </a:r>
            <a:endParaRPr lang="en-US" sz="1450"/>
          </a:p>
        </p:txBody>
      </p:sp>
      <p:sp>
        <p:nvSpPr>
          <p:cNvPr id="17" name="Text 15"/>
          <p:cNvSpPr/>
          <p:nvPr/>
        </p:nvSpPr>
        <p:spPr bwMode="auto">
          <a:xfrm>
            <a:off x="1203665" y="1359620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成功开发基于微信小程序的自习室预约系统，通过简洁高效的界面设计，实现了用户随时随地进行自习室预约的功能，极大提升了预约效率。</a:t>
            </a:r>
            <a:endParaRPr lang="en-US" sz="1450"/>
          </a:p>
        </p:txBody>
      </p:sp>
      <p:sp>
        <p:nvSpPr>
          <p:cNvPr id="18" name="Text 16"/>
          <p:cNvSpPr/>
          <p:nvPr/>
        </p:nvSpPr>
        <p:spPr bwMode="auto">
          <a:xfrm>
            <a:off x="4838690" y="1808486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后端技术与数据库应用</a:t>
            </a:r>
            <a:endParaRPr lang="en-US" sz="1450"/>
          </a:p>
        </p:txBody>
      </p:sp>
      <p:sp>
        <p:nvSpPr>
          <p:cNvPr id="19" name="Text 17"/>
          <p:cNvSpPr/>
          <p:nvPr/>
        </p:nvSpPr>
        <p:spPr bwMode="auto">
          <a:xfrm>
            <a:off x="4838404" y="2210926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采用Java语言和SSM框架构建后端逻辑，结合MySQL数据库作为数据存储核心，确保了系统的高效运行和数据安全，为系统稳定运行提供了坚实的基础。</a:t>
            </a:r>
            <a:endParaRPr lang="en-US" sz="1450"/>
          </a:p>
        </p:txBody>
      </p:sp>
      <p:sp>
        <p:nvSpPr>
          <p:cNvPr id="20" name="Text 18"/>
          <p:cNvSpPr/>
          <p:nvPr/>
        </p:nvSpPr>
        <p:spPr bwMode="auto">
          <a:xfrm>
            <a:off x="1203141" y="2704702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前端技术与用户体验优化</a:t>
            </a:r>
            <a:endParaRPr lang="en-US" sz="1450"/>
          </a:p>
        </p:txBody>
      </p:sp>
      <p:sp>
        <p:nvSpPr>
          <p:cNvPr id="21" name="Text 19"/>
          <p:cNvSpPr/>
          <p:nvPr/>
        </p:nvSpPr>
        <p:spPr bwMode="auto">
          <a:xfrm>
            <a:off x="1203141" y="3125512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利用HTML、CSS和JavaScript技术栈提升用户界面直观性和交互性，同时引入签到信息管理模块，有效避免资源浪费，提高了座位利用率，增强了用户体验。</a:t>
            </a:r>
            <a:endParaRPr lang="en-US" sz="1450"/>
          </a:p>
        </p:txBody>
      </p:sp>
      <p:sp>
        <p:nvSpPr>
          <p:cNvPr id="22" name="Shape 20"/>
          <p:cNvSpPr/>
          <p:nvPr/>
        </p:nvSpPr>
        <p:spPr bwMode="auto"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未来改进方向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86148" y="1536231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优化用户体验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886148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通过引入现代化UI设计，提升界面美观性与操作便捷性，同时增设用户反馈机制，快速响应用户需求，全方位优化用户体验。</a:t>
            </a:r>
            <a:endParaRPr lang="en-US" sz="1450"/>
          </a:p>
        </p:txBody>
      </p:sp>
      <p:sp>
        <p:nvSpPr>
          <p:cNvPr id="5" name="Shape 3"/>
          <p:cNvSpPr/>
          <p:nvPr/>
        </p:nvSpPr>
        <p:spPr bwMode="auto">
          <a:xfrm>
            <a:off x="886489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Text 4"/>
          <p:cNvSpPr/>
          <p:nvPr/>
        </p:nvSpPr>
        <p:spPr bwMode="auto">
          <a:xfrm>
            <a:off x="813116" y="1076047"/>
            <a:ext cx="554470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3502092" y="1527087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增强系统功能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3502092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在现有基础上扩展更多实用功能模块，如自习室评价、座位预定优先级等，并利用AI技术智能管理资源，提高系统效能。</a:t>
            </a:r>
            <a:endParaRPr lang="en-US" sz="1450"/>
          </a:p>
        </p:txBody>
      </p:sp>
      <p:sp>
        <p:nvSpPr>
          <p:cNvPr id="9" name="Shape 7"/>
          <p:cNvSpPr/>
          <p:nvPr/>
        </p:nvSpPr>
        <p:spPr bwMode="auto">
          <a:xfrm>
            <a:off x="3502092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0" name="Text 8"/>
          <p:cNvSpPr/>
          <p:nvPr/>
        </p:nvSpPr>
        <p:spPr bwMode="auto">
          <a:xfrm>
            <a:off x="3447228" y="1076047"/>
            <a:ext cx="517553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6118036" y="1527087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提升数据安全性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6118036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加强数据传输和存储的加密措施，细化用户权限管理，定期进行安全审计，确保用户信息安全，保护隐私不受侵犯。</a:t>
            </a:r>
            <a:endParaRPr lang="en-US" sz="1450"/>
          </a:p>
        </p:txBody>
      </p:sp>
      <p:sp>
        <p:nvSpPr>
          <p:cNvPr id="13" name="Shape 11"/>
          <p:cNvSpPr/>
          <p:nvPr/>
        </p:nvSpPr>
        <p:spPr bwMode="auto">
          <a:xfrm>
            <a:off x="6118036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4" name="Text 12"/>
          <p:cNvSpPr/>
          <p:nvPr/>
        </p:nvSpPr>
        <p:spPr bwMode="auto">
          <a:xfrm>
            <a:off x="6090604" y="1076047"/>
            <a:ext cx="479885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38792" y="2311995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4750" b="1">
                <a:solidFill>
                  <a:srgbClr val="24436B">
                    <a:alpha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THANKS！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738792" y="2179408"/>
            <a:ext cx="3275888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3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感谢观看！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897176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8989"/>
          </a:solidFill>
        </p:spPr>
      </p:sp>
      <p:sp>
        <p:nvSpPr>
          <p:cNvPr id="5" name="Shape 3"/>
          <p:cNvSpPr/>
          <p:nvPr/>
        </p:nvSpPr>
        <p:spPr bwMode="auto">
          <a:xfrm>
            <a:off x="1250653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D8F1FF"/>
          </a:solidFill>
        </p:spPr>
      </p:sp>
      <p:sp>
        <p:nvSpPr>
          <p:cNvPr id="6" name="Shape 4"/>
          <p:cNvSpPr/>
          <p:nvPr/>
        </p:nvSpPr>
        <p:spPr bwMode="auto">
          <a:xfrm>
            <a:off x="1604131" y="11101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 extrusionOk="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DB41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课题背景与意义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国内外研究现状</a:t>
            </a:r>
            <a:endParaRPr lang="en-US" sz="1450"/>
          </a:p>
        </p:txBody>
      </p:sp>
      <p:pic>
        <p:nvPicPr>
          <p:cNvPr id="3" name="Image 0" descr="https://sgw-dx.xf-yun.com/api/v1/sparkdesk/_173995895829897c6e1ba2ba343cc805844c05ec836a1.jpg?authorization=c2ltcGxlLWp3dCBhaz1zcGFya2Rlc2s4MDAwMDAwMDAwMDE7ZXhwPTMzMTY3NTg5NTg7YWxnbz1obWFjLXNoYTI1NjtzaWc9RlpQMk9wTVQwVWhQaElOTi9HbDF4cnNjajA3ZmdHblA1aEZ3WDR5djdtND0=&amp;x_location=7YfmxI7B7uKO7jlRxIftd60ue5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国内自习室预约系统的发展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国内高校和公共图书馆逐渐重视自习室预约系统的开发与应用，通过微信小程序等平台实现座位预约，提升学生使用便利性。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 bwMode="auto"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国外自习室预约系统的成熟应用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 bwMode="auto"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欧美发达国家的高校和图书馆采用云计算、大数据分析等技术，开发了智能化、个性化的自习室预约系统，提高了管理效率。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 bwMode="auto"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国内外自习室预约系统的问题与改进方向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尽管国内外自习室预约系统在功能上有所创新，但仍存在操作复杂、用户体验不足等问题，需要进一步优化界面设计和加强数据安全。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研究内容明确</a:t>
            </a:r>
            <a:endParaRPr lang="en-US" sz="1450"/>
          </a:p>
        </p:txBody>
      </p:sp>
      <p:pic>
        <p:nvPicPr>
          <p:cNvPr id="3" name="Image 0" descr="https://sgw-dx.xf-yun.com/api/v1/sparkdesk/_1739958948782b50671de1ea04bcd998235f834742c65.jpg?authorization=c2ltcGxlLWp3dCBhaz1zcGFya2Rlc2s4MDAwMDAwMDAwMDE7ZXhwPTMzMTY3NTg5NDg7YWxnbz1obWFjLXNoYTI1NjtzaWc9WVFWdUxHaGdmTUlJWGd5NWpzV2NrdDI5UG1XbXJNVjRMVHNLaWVIYzRTUT0=&amp;x_location=7YfmxI7B7uKO7jlRxIftd60ue5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微信小程序平台选择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选择微信小程序作为自习室预约系统的开发平台，利用其广泛的用户基础和便捷的访问方式，为用户提供无缝的预约体验。</a:t>
            </a:r>
            <a:endParaRPr lang="en-US" sz="1450"/>
          </a:p>
        </p:txBody>
      </p:sp>
      <p:pic>
        <p:nvPicPr>
          <p:cNvPr id="6" name="Image 1" descr="https://sgw-dx.xf-yun.com/api/v1/sparkdesk/_17399589519494a8bd5bf16404e31827d37bdcf9f247d.jpg?authorization=c2ltcGxlLWp3dCBhaz1zcGFya2Rlc2s4MDAwMDAwMDAwMDE7ZXhwPTMzMTY3NTg5NTE7YWxnbz1obWFjLXNoYTI1NjtzaWc9SzNYYm1DSkF4aHZYRCt6Yk1Oa0FZN2tRTXoxQXN0cTZmMzFvOWN5V1lpVT0=&amp;x_location=7YfmxI7B7uKO7jlRxIftd60ue5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功能模块整合策略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系统设计注重功能模块的有效整合，包括用户管理、自习室管理和预约管理等，以实现资源的高效配置和用户需求的快速响应。</a:t>
            </a:r>
            <a:endParaRPr lang="en-US" sz="1450"/>
          </a:p>
        </p:txBody>
      </p:sp>
      <p:pic>
        <p:nvPicPr>
          <p:cNvPr id="9" name="Image 2" descr="https://sgw-dx.xf-yun.com/api/v1/sparkdesk/_173995895477804c4e6020cac49f6994d67d88b7658d6.jpg?authorization=c2ltcGxlLWp3dCBhaz1zcGFya2Rlc2s4MDAwMDAwMDAwMDE7ZXhwPTMzMTY3NTg5NTQ7YWxnbz1obWFjLXNoYTI1NjtzaWc9eFVERVdpcHMzamY2U1cvMGFNQXQvcmEwcEttOFZmY080dm9PZHhsMllWTT0=&amp;x_location=7YfmxI7B7uKO7jlRxIftd60ue5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社区互动增强用户体验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通过引入社区互动功能，如讨论区和反馈系统，增强用户之间的交流，提升用户对自习室预约服务的满意度和参与度。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68006" y="1337430"/>
            <a:ext cx="74129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04582" y="2045990"/>
            <a:ext cx="505599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90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关键技术介绍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微信小程序特性</a:t>
            </a:r>
            <a:endParaRPr lang="en-US" sz="1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 bwMode="auto"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 bwMode="auto"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4122902" y="1093989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跨平台优势</a:t>
            </a:r>
            <a:endParaRPr lang="en-US" sz="1450"/>
          </a:p>
        </p:txBody>
      </p:sp>
      <p:sp>
        <p:nvSpPr>
          <p:cNvPr id="7" name="Text 2"/>
          <p:cNvSpPr/>
          <p:nvPr/>
        </p:nvSpPr>
        <p:spPr bwMode="auto">
          <a:xfrm>
            <a:off x="4122902" y="1395741"/>
            <a:ext cx="4476025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微信小程序具备跨平台特性，无需针对不同操作系统开发不同版本，一次开发即可在多种设备上运行，极大地简化了开发流程和成本。</a:t>
            </a:r>
            <a:endParaRPr lang="en-US" sz="1450"/>
          </a:p>
        </p:txBody>
      </p:sp>
      <p:sp>
        <p:nvSpPr>
          <p:cNvPr id="8" name="Text 3"/>
          <p:cNvSpPr/>
          <p:nvPr/>
        </p:nvSpPr>
        <p:spPr bwMode="auto">
          <a:xfrm>
            <a:off x="4122902" y="2258934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易传播性</a:t>
            </a:r>
            <a:endParaRPr lang="en-US" sz="1450"/>
          </a:p>
        </p:txBody>
      </p:sp>
      <p:sp>
        <p:nvSpPr>
          <p:cNvPr id="9" name="Text 4"/>
          <p:cNvSpPr/>
          <p:nvPr/>
        </p:nvSpPr>
        <p:spPr bwMode="auto">
          <a:xfrm>
            <a:off x="4122902" y="2555200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用户可以通过微信轻松分享小程序，这种一键分享的功能使得小程序能够迅速传播，有效扩大了应用的覆盖范围和影响力。</a:t>
            </a:r>
            <a:endParaRPr lang="en-US" sz="1450"/>
          </a:p>
        </p:txBody>
      </p:sp>
      <p:sp>
        <p:nvSpPr>
          <p:cNvPr id="10" name="Text 5"/>
          <p:cNvSpPr/>
          <p:nvPr/>
        </p:nvSpPr>
        <p:spPr bwMode="auto">
          <a:xfrm>
            <a:off x="4122115" y="3522635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低开发成本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122902" y="3824695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相较于传统的应用程序开发，微信小程序的开发成本更低，开发者可以利用微信提供的开发工具快速构建应用，缩短上市时间。</a:t>
            </a:r>
            <a:endParaRPr lang="en-US" sz="1450"/>
          </a:p>
        </p:txBody>
      </p:sp>
      <p:sp>
        <p:nvSpPr>
          <p:cNvPr id="12" name="Shape 7"/>
          <p:cNvSpPr/>
          <p:nvPr/>
        </p:nvSpPr>
        <p:spPr bwMode="auto"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extrusionOk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13" name="Shape 8"/>
          <p:cNvSpPr/>
          <p:nvPr/>
        </p:nvSpPr>
        <p:spPr bwMode="auto"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extrusionOk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 bwMode="auto"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extrusionOk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15" name="Text 10"/>
          <p:cNvSpPr/>
          <p:nvPr/>
        </p:nvSpPr>
        <p:spPr bwMode="auto">
          <a:xfrm>
            <a:off x="1838595" y="1558724"/>
            <a:ext cx="794445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6" name="Text 11"/>
          <p:cNvSpPr/>
          <p:nvPr/>
        </p:nvSpPr>
        <p:spPr bwMode="auto">
          <a:xfrm>
            <a:off x="1605529" y="2616315"/>
            <a:ext cx="1312181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7" name="Text 12"/>
          <p:cNvSpPr/>
          <p:nvPr/>
        </p:nvSpPr>
        <p:spPr bwMode="auto">
          <a:xfrm>
            <a:off x="1426313" y="3754199"/>
            <a:ext cx="1670613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Java语言优势</a:t>
            </a:r>
            <a:endParaRPr lang="en-US" sz="1450"/>
          </a:p>
        </p:txBody>
      </p:sp>
      <p:pic>
        <p:nvPicPr>
          <p:cNvPr id="3" name="Image 0" descr="https://sgw-dx.xf-yun.com/api/v1/sparkdesk/_1739958962970737d6e54560641c190d88cf9e152ae2f.jpg?authorization=c2ltcGxlLWp3dCBhaz1zcGFya2Rlc2s4MDAwMDAwMDAwMDE7ZXhwPTMzMTY3NTg5NjI7YWxnbz1obWFjLXNoYTI1NjtzaWc9eXdHZWx1T3U4U3pXN1ZkczlvNmdiOWJkVFVTbTBsNWROM0w2TFdMMHNCaz0=&amp;x_location=7YfmxI7B7uKO7jlRxIftd60ue5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5593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跨平台兼容性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24788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Java拥有庞大且活跃的开发者社区，这不仅意味着丰富的学习资源和问题解决方案，还保证了Java技术的持续更新和完善，为Java开发者提供了坚实的后盾。</a:t>
            </a:r>
            <a:endParaRPr lang="en-US" sz="1450"/>
          </a:p>
        </p:txBody>
      </p:sp>
      <p:pic>
        <p:nvPicPr>
          <p:cNvPr id="6" name="Image 1" descr="https://sgw-dx.xf-yun.com/api/v1/sparkdesk/_17399589662206c32265dd56a4917a9c5b1cd6f937663.jpg?authorization=c2ltcGxlLWp3dCBhaz1zcGFya2Rlc2s4MDAwMDAwMDAwMDE7ZXhwPTMzMTY3NTg5NjY7YWxnbz1obWFjLXNoYTI1NjtzaWc9N1pSVEdoL1RvTXNvQUU5SjlDRGJycUUxWUFPODBpN1hLVGtvb2I5QUw5Zz0=&amp;x_location=7YfmxI7B7uKO7jlRxIftd60ue5D="/>
          <p:cNvPicPr>
            <a:picLocks noChangeAspect="1"/>
          </p:cNvPicPr>
          <p:nvPr/>
        </p:nvPicPr>
        <p:blipFill>
          <a:blip r:embed="rId3"/>
          <a:srcRect l="154" r="153"/>
          <a:stretch>
            <a:fillRect/>
          </a:stretch>
        </p:blipFill>
        <p:spPr bwMode="auto"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24788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强大的社区支持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6031158" y="1290078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Java在设计时就考虑了安全性，通过异常处理、类型检查等机制有效防止了许多常见的编程错误，同时Java的安全管理器还能控制类库的访问权限，保护系统免受恶意攻击。</a:t>
            </a:r>
            <a:endParaRPr lang="en-US" sz="1450"/>
          </a:p>
        </p:txBody>
      </p:sp>
      <p:pic>
        <p:nvPicPr>
          <p:cNvPr id="9" name="Image 2" descr="https://sgw-dx.xf-yun.com/api/v1/sparkdesk/_1739958968990f0423454ec1a4e1d89ac9359cd1a3f73.jpg?authorization=c2ltcGxlLWp3dCBhaz1zcGFya2Rlc2s4MDAwMDAwMDAwMDE7ZXhwPTMzMTY3NTg5Njk7YWxnbz1obWFjLXNoYTI1NjtzaWc9RkJRR25iQVVsckpjcXppMXJROUdQenZBeGMrUFN3OWxpVnM5YUI3dGRmUT0=&amp;x_location=7YfmxI7B7uKO7jlRxIftd60ue5D="/>
          <p:cNvPicPr>
            <a:picLocks noChangeAspect="1"/>
          </p:cNvPicPr>
          <p:nvPr/>
        </p:nvPicPr>
        <p:blipFill>
          <a:blip r:embed="rId4"/>
          <a:srcRect l="154" r="153"/>
          <a:stretch>
            <a:fillRect/>
          </a:stretch>
        </p:blipFill>
        <p:spPr bwMode="auto"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6031158" y="826507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51709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安全性高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5593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Java语言设计之初便注重跨平台能力，其“一次编写，到处运行”的特性使得Java程序可以在任何支持Java的平台上无缝运行，极大地提高了开发效率和应用范围。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0270" y="91440"/>
            <a:ext cx="867956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030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SSM框架应用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 bwMode="auto"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>
            <a:off x="1589474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 bwMode="auto">
          <a:xfrm>
            <a:off x="686714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SSM框架的核心作用</a:t>
            </a:r>
            <a:endParaRPr lang="en-US" sz="1450"/>
          </a:p>
        </p:txBody>
      </p:sp>
      <p:sp>
        <p:nvSpPr>
          <p:cNvPr id="8" name="Shape 6"/>
          <p:cNvSpPr/>
          <p:nvPr/>
        </p:nvSpPr>
        <p:spPr bwMode="auto"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9" name="Shape 7"/>
          <p:cNvSpPr/>
          <p:nvPr/>
        </p:nvSpPr>
        <p:spPr bwMode="auto"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10" name="Text 8"/>
          <p:cNvSpPr/>
          <p:nvPr/>
        </p:nvSpPr>
        <p:spPr bwMode="auto">
          <a:xfrm>
            <a:off x="750722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SSM框架在本自习室预约系统中扮演了核心角色，它结合了Spring的依赖注入和MVC的分层架构，实现了预约管理、座位分配、信息查询等功能模块。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3385109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高效处理用户请求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6061558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2443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提升系统性能与稳定性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3449117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通过SSM框架的应用，系统能够高效地处理用户请求，确保数据的一致性和完整性，同时提高了系统的可维护性和扩展性。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6125566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SSM框架的应用不仅提升了系统的性能，还增强了系统的稳定性，使得自习室预约系统能够稳定运行，满足大量用户的并发访问需求。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640994" y="1048069"/>
            <a:ext cx="679728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3349080" y="1048069"/>
            <a:ext cx="709960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8" name="Shape 16"/>
          <p:cNvSpPr/>
          <p:nvPr/>
        </p:nvSpPr>
        <p:spPr bwMode="auto"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 bwMode="auto">
          <a:xfrm>
            <a:off x="6016304" y="1048069"/>
            <a:ext cx="723664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20" name="Shape 18"/>
          <p:cNvSpPr/>
          <p:nvPr/>
        </p:nvSpPr>
        <p:spPr bwMode="auto"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21" name="Shape 19"/>
          <p:cNvSpPr/>
          <p:nvPr/>
        </p:nvSpPr>
        <p:spPr bwMode="auto"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24436B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 bwMode="auto"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23" name="Shape 21"/>
          <p:cNvSpPr/>
          <p:nvPr/>
        </p:nvSpPr>
        <p:spPr bwMode="auto"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</a:majorFont>
      <a:minorFont>
        <a:latin typeface="等线"/>
        <a:ea typeface="等线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4442</Words>
  <Application>WPS 演示</Application>
  <PresentationFormat>On-screen Show (16:9)</PresentationFormat>
  <Paragraphs>362</Paragraphs>
  <Slides>28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等线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含笑</cp:lastModifiedBy>
  <cp:revision>4</cp:revision>
  <dcterms:created xsi:type="dcterms:W3CDTF">2025-02-19T09:59:00Z</dcterms:created>
  <dcterms:modified xsi:type="dcterms:W3CDTF">2025-04-02T09:01:08Z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12EA929703784065A97967E01B90AAD2_12</vt:lpwstr>
  </property>
  <property fmtid="{D5CDD505-2E9C-101B-9397-08002B2CF9AE}" pid="3" name="KSOProductBuildVer">
    <vt:lpwstr>2052-12.1.0.20305</vt:lpwstr>
  </property>
</Properties>
</file>